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66" r:id="rId2"/>
  </p:sldIdLst>
  <p:sldSz cx="10058400" cy="7772400"/>
  <p:notesSz cx="6858000" cy="9144000"/>
  <p:embeddedFontLst>
    <p:embeddedFont>
      <p:font typeface="Montserrat" pitchFamily="2" charset="77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>
      <p:cViewPr varScale="1">
        <p:scale>
          <a:sx n="103" d="100"/>
          <a:sy n="103" d="100"/>
        </p:scale>
        <p:origin x="2136" y="17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cb01ab3d5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gcb01ab3d5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045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59;p31">
            <a:extLst>
              <a:ext uri="{FF2B5EF4-FFF2-40B4-BE49-F238E27FC236}">
                <a16:creationId xmlns:a16="http://schemas.microsoft.com/office/drawing/2014/main" id="{726A9C55-394E-B2F8-9921-CB37F4E24FDA}"/>
              </a:ext>
            </a:extLst>
          </p:cNvPr>
          <p:cNvSpPr/>
          <p:nvPr/>
        </p:nvSpPr>
        <p:spPr>
          <a:xfrm>
            <a:off x="2868105" y="3886200"/>
            <a:ext cx="2353391" cy="3886200"/>
          </a:xfrm>
          <a:prstGeom prst="roundRect">
            <a:avLst>
              <a:gd name="adj" fmla="val 0"/>
            </a:avLst>
          </a:prstGeom>
          <a:solidFill>
            <a:schemeClr val="accent5">
              <a:alpha val="51216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1"/>
          <p:cNvSpPr/>
          <p:nvPr/>
        </p:nvSpPr>
        <p:spPr>
          <a:xfrm>
            <a:off x="7701050" y="0"/>
            <a:ext cx="2368369" cy="3886200"/>
          </a:xfrm>
          <a:prstGeom prst="roundRect">
            <a:avLst>
              <a:gd name="adj" fmla="val 0"/>
            </a:avLst>
          </a:prstGeom>
          <a:solidFill>
            <a:srgbClr val="DFEE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1"/>
          <p:cNvSpPr/>
          <p:nvPr/>
        </p:nvSpPr>
        <p:spPr>
          <a:xfrm>
            <a:off x="7701049" y="3886200"/>
            <a:ext cx="2368370" cy="3886200"/>
          </a:xfrm>
          <a:prstGeom prst="roundRect">
            <a:avLst>
              <a:gd name="adj" fmla="val 0"/>
            </a:avLst>
          </a:prstGeom>
          <a:solidFill>
            <a:schemeClr val="accent5">
              <a:alpha val="51216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794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</a:pPr>
            <a:endParaRPr lang="en-US" sz="1400" dirty="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1"/>
          <p:cNvSpPr/>
          <p:nvPr/>
        </p:nvSpPr>
        <p:spPr>
          <a:xfrm>
            <a:off x="0" y="3886200"/>
            <a:ext cx="2889425" cy="3886200"/>
          </a:xfrm>
          <a:prstGeom prst="roundRect">
            <a:avLst>
              <a:gd name="adj" fmla="val 0"/>
            </a:avLst>
          </a:prstGeom>
          <a:solidFill>
            <a:srgbClr val="DFEE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</a:endParaRPr>
          </a:p>
        </p:txBody>
      </p:sp>
      <p:sp>
        <p:nvSpPr>
          <p:cNvPr id="263" name="Google Shape;263;p31"/>
          <p:cNvSpPr/>
          <p:nvPr/>
        </p:nvSpPr>
        <p:spPr>
          <a:xfrm>
            <a:off x="5214139" y="0"/>
            <a:ext cx="2486911" cy="3886200"/>
          </a:xfrm>
          <a:prstGeom prst="roundRect">
            <a:avLst>
              <a:gd name="adj" fmla="val 0"/>
            </a:avLst>
          </a:prstGeom>
          <a:solidFill>
            <a:schemeClr val="accent5">
              <a:alpha val="51216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1"/>
          <p:cNvSpPr txBox="1"/>
          <p:nvPr/>
        </p:nvSpPr>
        <p:spPr>
          <a:xfrm>
            <a:off x="203225" y="2868753"/>
            <a:ext cx="2492700" cy="745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Common J</a:t>
            </a:r>
            <a:r>
              <a:rPr lang="en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ob Titles:</a:t>
            </a:r>
            <a:endParaRPr lang="en"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Business Development Director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Solutions Development Rep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lang="en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5" name="Google Shape;265;p31"/>
          <p:cNvSpPr txBox="1">
            <a:spLocks noGrp="1"/>
          </p:cNvSpPr>
          <p:nvPr>
            <p:ph type="body" idx="4294967295"/>
          </p:nvPr>
        </p:nvSpPr>
        <p:spPr>
          <a:xfrm>
            <a:off x="5235458" y="121393"/>
            <a:ext cx="2353391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3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Measures of Success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700" b="1" dirty="0">
              <a:solidFill>
                <a:srgbClr val="434343"/>
              </a:solidFill>
              <a:latin typeface="Roboto"/>
              <a:ea typeface="Roboto"/>
              <a:cs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What are the top metrics they track? What are they expected to achieve?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7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14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6" name="Google Shape;266;p31"/>
          <p:cNvSpPr/>
          <p:nvPr/>
        </p:nvSpPr>
        <p:spPr>
          <a:xfrm>
            <a:off x="5214139" y="3886200"/>
            <a:ext cx="2492700" cy="3886200"/>
          </a:xfrm>
          <a:prstGeom prst="roundRect">
            <a:avLst>
              <a:gd name="adj" fmla="val 0"/>
            </a:avLst>
          </a:prstGeom>
          <a:solidFill>
            <a:srgbClr val="D9E8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1"/>
          <p:cNvSpPr txBox="1">
            <a:spLocks noGrp="1"/>
          </p:cNvSpPr>
          <p:nvPr>
            <p:ph type="body" idx="4294967295"/>
          </p:nvPr>
        </p:nvSpPr>
        <p:spPr>
          <a:xfrm>
            <a:off x="5341890" y="4102990"/>
            <a:ext cx="2264517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16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Channels</a:t>
            </a:r>
            <a:br>
              <a:rPr lang="en-US" sz="10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en-US" sz="500" dirty="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do they get their information? ​ </a:t>
            </a:r>
            <a:r>
              <a:rPr lang="en-US" sz="1200" dirty="0" err="1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ie</a:t>
            </a: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</a:p>
          <a:p>
            <a:pPr marL="88900" indent="0" algn="l" rtl="0" fontAlgn="base">
              <a:buNone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Social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Networking/events​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Search​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Industry blogs ​</a:t>
            </a:r>
            <a:endParaRPr lang="en-US" sz="1200" dirty="0">
              <a:solidFill>
                <a:srgbClr val="26262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Industry publications </a:t>
            </a:r>
            <a:endParaRPr sz="1200" dirty="0">
              <a:solidFill>
                <a:srgbClr val="26262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  <p:sp>
        <p:nvSpPr>
          <p:cNvPr id="269" name="Google Shape;269;p31"/>
          <p:cNvSpPr txBox="1">
            <a:spLocks noGrp="1"/>
          </p:cNvSpPr>
          <p:nvPr>
            <p:ph type="body" idx="4294967295"/>
          </p:nvPr>
        </p:nvSpPr>
        <p:spPr>
          <a:xfrm>
            <a:off x="7767036" y="121393"/>
            <a:ext cx="2233602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6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Goals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4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Professional and personal.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200" dirty="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4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31"/>
          <p:cNvSpPr txBox="1">
            <a:spLocks noGrp="1"/>
          </p:cNvSpPr>
          <p:nvPr>
            <p:ph type="body" idx="4294967295"/>
          </p:nvPr>
        </p:nvSpPr>
        <p:spPr>
          <a:xfrm>
            <a:off x="3116495" y="4049113"/>
            <a:ext cx="2165198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7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Common Objections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600" b="1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Why wouldn’t they buy your product/service?</a:t>
            </a:r>
            <a:b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en-US" sz="13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3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Your text here</a:t>
            </a:r>
            <a:endParaRPr sz="13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 descr="A person writing on a piece of paper&#10;&#10;Description automatically generated with medium confidence">
            <a:extLst>
              <a:ext uri="{FF2B5EF4-FFF2-40B4-BE49-F238E27FC236}">
                <a16:creationId xmlns:a16="http://schemas.microsoft.com/office/drawing/2014/main" id="{27B6038B-2040-055A-17FA-70D803011C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281"/>
          <a:stretch/>
        </p:blipFill>
        <p:spPr>
          <a:xfrm>
            <a:off x="0" y="0"/>
            <a:ext cx="2889424" cy="2858787"/>
          </a:xfrm>
          <a:prstGeom prst="rect">
            <a:avLst/>
          </a:prstGeom>
        </p:spPr>
      </p:pic>
      <p:sp>
        <p:nvSpPr>
          <p:cNvPr id="267" name="Google Shape;267;p31"/>
          <p:cNvSpPr txBox="1">
            <a:spLocks noGrp="1"/>
          </p:cNvSpPr>
          <p:nvPr>
            <p:ph type="body" idx="4294967295"/>
          </p:nvPr>
        </p:nvSpPr>
        <p:spPr>
          <a:xfrm>
            <a:off x="57762" y="31749"/>
            <a:ext cx="1363413" cy="1022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Sales Buyer Persona</a:t>
            </a:r>
            <a:endParaRPr sz="1600" b="1" i="1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258;p31">
            <a:extLst>
              <a:ext uri="{FF2B5EF4-FFF2-40B4-BE49-F238E27FC236}">
                <a16:creationId xmlns:a16="http://schemas.microsoft.com/office/drawing/2014/main" id="{2E4D1689-D577-366D-059B-FBBC8FC92A61}"/>
              </a:ext>
            </a:extLst>
          </p:cNvPr>
          <p:cNvSpPr/>
          <p:nvPr/>
        </p:nvSpPr>
        <p:spPr>
          <a:xfrm>
            <a:off x="2868104" y="0"/>
            <a:ext cx="2353391" cy="3886200"/>
          </a:xfrm>
          <a:prstGeom prst="roundRect">
            <a:avLst>
              <a:gd name="adj" fmla="val 0"/>
            </a:avLst>
          </a:prstGeom>
          <a:solidFill>
            <a:srgbClr val="DFEE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69;p31">
            <a:extLst>
              <a:ext uri="{FF2B5EF4-FFF2-40B4-BE49-F238E27FC236}">
                <a16:creationId xmlns:a16="http://schemas.microsoft.com/office/drawing/2014/main" id="{849C4DC9-A90C-2C90-D20B-E99B55970BD5}"/>
              </a:ext>
            </a:extLst>
          </p:cNvPr>
          <p:cNvSpPr txBox="1">
            <a:spLocks/>
          </p:cNvSpPr>
          <p:nvPr/>
        </p:nvSpPr>
        <p:spPr>
          <a:xfrm>
            <a:off x="2916371" y="121393"/>
            <a:ext cx="2206885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9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Job Duties and Responsibilities</a:t>
            </a:r>
          </a:p>
          <a:p>
            <a:pPr marL="0" indent="0">
              <a:buFont typeface="Arial"/>
              <a:buNone/>
            </a:pPr>
            <a:endParaRPr lang="en-US" sz="1400" dirty="0">
              <a:solidFill>
                <a:srgbClr val="434343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What is this person responsible for day to day? (Look at a JD)</a:t>
            </a:r>
            <a:b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en-US" sz="1400" dirty="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indent="-200660"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4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0" indent="0">
              <a:buFont typeface="Arial"/>
              <a:buNone/>
            </a:pPr>
            <a:endParaRPr lang="en-US" sz="14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C5CF66-467C-6205-ED2C-5C12B9249CD0}"/>
              </a:ext>
            </a:extLst>
          </p:cNvPr>
          <p:cNvSpPr txBox="1"/>
          <p:nvPr/>
        </p:nvSpPr>
        <p:spPr>
          <a:xfrm>
            <a:off x="271432" y="4102990"/>
            <a:ext cx="2117347" cy="315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16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Challenges and Pain Points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lang="en-US" dirty="0">
              <a:solidFill>
                <a:srgbClr val="434343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What does this person struggle with in relation to meeting goals? What roadblocks do they have? </a:t>
            </a:r>
            <a:b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</a:br>
            <a:endParaRPr lang="en-US" sz="1200" dirty="0">
              <a:solidFill>
                <a:srgbClr val="26262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Your text here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DD645C-CE9B-63B8-0E33-C8F6FC6B8ABB}"/>
              </a:ext>
            </a:extLst>
          </p:cNvPr>
          <p:cNvSpPr txBox="1"/>
          <p:nvPr/>
        </p:nvSpPr>
        <p:spPr>
          <a:xfrm>
            <a:off x="7767036" y="4045109"/>
            <a:ext cx="22645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6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Topics to cover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n-US" sz="1200" b="1" dirty="0">
              <a:solidFill>
                <a:srgbClr val="434343"/>
              </a:solidFill>
              <a:latin typeface="Roboto"/>
              <a:ea typeface="Roboto"/>
              <a:cs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What topics does this buyer need to hear from you about? </a:t>
            </a:r>
            <a:b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en-US" sz="1200" dirty="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 </a:t>
            </a:r>
          </a:p>
          <a:p>
            <a:pPr marL="228600" lvl="0" indent="-20066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Roboto"/>
              <a:buChar char="●"/>
            </a:pPr>
            <a:r>
              <a:rPr lang="en-US" sz="1200" dirty="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75335250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237</Words>
  <Application>Microsoft Macintosh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Montserrat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Lee Densmer</cp:lastModifiedBy>
  <cp:revision>4</cp:revision>
  <dcterms:modified xsi:type="dcterms:W3CDTF">2023-11-21T20:04:56Z</dcterms:modified>
</cp:coreProperties>
</file>